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2" r:id="rId4"/>
    <p:sldId id="269" r:id="rId5"/>
    <p:sldId id="258" r:id="rId6"/>
    <p:sldId id="263" r:id="rId7"/>
    <p:sldId id="259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embeddedFontLst>
    <p:embeddedFont>
      <p:font typeface="Garamond" panose="02020404030301010803" pitchFamily="18" charset="0"/>
      <p:regular r:id="rId15"/>
      <p:bold r:id="rId16"/>
      <p:italic r:id="rId17"/>
      <p:boldItalic r:id="rId18"/>
    </p:embeddedFont>
    <p:embeddedFont>
      <p:font typeface="Oswald" panose="00000500000000000000" pitchFamily="2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gYyxnjqTjmGFJGRykdvhNnKP+M2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B09B7-8720-4602-8BAE-1E66D9E641F5}">
  <a:tblStyle styleId="{2D5B09B7-8720-4602-8BAE-1E66D9E641F5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tcBdr/>
        <a:fill>
          <a:solidFill>
            <a:srgbClr val="CFD7E7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7E7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301" y="31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>
          <a:extLst>
            <a:ext uri="{FF2B5EF4-FFF2-40B4-BE49-F238E27FC236}">
              <a16:creationId xmlns:a16="http://schemas.microsoft.com/office/drawing/2014/main" id="{49FE6172-5974-BA40-13F9-EFA88530D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FDBD60DB-44E5-29BD-BD4B-ED61291246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9" name="Google Shape;129;p4:notes">
            <a:extLst>
              <a:ext uri="{FF2B5EF4-FFF2-40B4-BE49-F238E27FC236}">
                <a16:creationId xmlns:a16="http://schemas.microsoft.com/office/drawing/2014/main" id="{D2C2E862-A184-372F-611F-D477EB4D44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:notes">
            <a:extLst>
              <a:ext uri="{FF2B5EF4-FFF2-40B4-BE49-F238E27FC236}">
                <a16:creationId xmlns:a16="http://schemas.microsoft.com/office/drawing/2014/main" id="{E8BE4930-6A30-4ED2-C760-3344C94066D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97404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>
          <a:extLst>
            <a:ext uri="{FF2B5EF4-FFF2-40B4-BE49-F238E27FC236}">
              <a16:creationId xmlns:a16="http://schemas.microsoft.com/office/drawing/2014/main" id="{36CCA4E6-858A-2D36-F9D1-A04411FA2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95769451-CF8A-05F1-E63D-F0C71CCE91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9" name="Google Shape;129;p4:notes">
            <a:extLst>
              <a:ext uri="{FF2B5EF4-FFF2-40B4-BE49-F238E27FC236}">
                <a16:creationId xmlns:a16="http://schemas.microsoft.com/office/drawing/2014/main" id="{1E47A6AE-37D8-F520-0248-EB4BA2E27B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:notes">
            <a:extLst>
              <a:ext uri="{FF2B5EF4-FFF2-40B4-BE49-F238E27FC236}">
                <a16:creationId xmlns:a16="http://schemas.microsoft.com/office/drawing/2014/main" id="{6F31E2B3-F1AD-3E5D-6AF8-CEC9726B1B6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1605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>
          <a:extLst>
            <a:ext uri="{FF2B5EF4-FFF2-40B4-BE49-F238E27FC236}">
              <a16:creationId xmlns:a16="http://schemas.microsoft.com/office/drawing/2014/main" id="{5BD36A54-216B-3811-A2F2-0670DF863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B7C2B100-9AF7-74FF-1E7B-7196ABE80C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9" name="Google Shape;129;p4:notes">
            <a:extLst>
              <a:ext uri="{FF2B5EF4-FFF2-40B4-BE49-F238E27FC236}">
                <a16:creationId xmlns:a16="http://schemas.microsoft.com/office/drawing/2014/main" id="{F887B443-AE4A-0C2E-DA01-AF332BEEE0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:notes">
            <a:extLst>
              <a:ext uri="{FF2B5EF4-FFF2-40B4-BE49-F238E27FC236}">
                <a16:creationId xmlns:a16="http://schemas.microsoft.com/office/drawing/2014/main" id="{092A5A19-172C-0B00-7F14-4510648E121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0746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7" name="Google Shape;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A7C6BE0C-C329-1B22-88CD-B5FFD57D40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716F46B5-7C29-B3F4-F23E-BC633F7013C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7" name="Google Shape;97;p2:notes">
            <a:extLst>
              <a:ext uri="{FF2B5EF4-FFF2-40B4-BE49-F238E27FC236}">
                <a16:creationId xmlns:a16="http://schemas.microsoft.com/office/drawing/2014/main" id="{F48EC170-8AA9-A23B-A607-92FC91F183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>
            <a:extLst>
              <a:ext uri="{FF2B5EF4-FFF2-40B4-BE49-F238E27FC236}">
                <a16:creationId xmlns:a16="http://schemas.microsoft.com/office/drawing/2014/main" id="{29F5929F-00E9-8BF9-F218-8F06E6CE463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8457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F6268CC0-B893-8AE6-D244-A2D085B0A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4408817A-5326-5D70-2F26-CB0F46E20E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97" name="Google Shape;97;p2:notes">
            <a:extLst>
              <a:ext uri="{FF2B5EF4-FFF2-40B4-BE49-F238E27FC236}">
                <a16:creationId xmlns:a16="http://schemas.microsoft.com/office/drawing/2014/main" id="{E636D8A4-2A0E-D03B-949A-F85A49B2DC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:notes">
            <a:extLst>
              <a:ext uri="{FF2B5EF4-FFF2-40B4-BE49-F238E27FC236}">
                <a16:creationId xmlns:a16="http://schemas.microsoft.com/office/drawing/2014/main" id="{8F21E5CC-59C6-65FE-7CE4-B096DFDC57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24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f581a10589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1" name="Google Shape;111;g2f581a10589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2f581a10589_0_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>
          <a:extLst>
            <a:ext uri="{FF2B5EF4-FFF2-40B4-BE49-F238E27FC236}">
              <a16:creationId xmlns:a16="http://schemas.microsoft.com/office/drawing/2014/main" id="{93BD6943-1BEB-C06F-FA82-2F1653915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8896CB1E-45C6-213D-D963-476678068D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9" name="Google Shape;129;p4:notes">
            <a:extLst>
              <a:ext uri="{FF2B5EF4-FFF2-40B4-BE49-F238E27FC236}">
                <a16:creationId xmlns:a16="http://schemas.microsoft.com/office/drawing/2014/main" id="{A65D5BDA-0ED4-A15C-F9FF-A68DEB084F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:notes">
            <a:extLst>
              <a:ext uri="{FF2B5EF4-FFF2-40B4-BE49-F238E27FC236}">
                <a16:creationId xmlns:a16="http://schemas.microsoft.com/office/drawing/2014/main" id="{17103A8D-ADFE-F689-3584-F8DCC47AA43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5731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9" name="Google Shape;12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>
          <a:extLst>
            <a:ext uri="{FF2B5EF4-FFF2-40B4-BE49-F238E27FC236}">
              <a16:creationId xmlns:a16="http://schemas.microsoft.com/office/drawing/2014/main" id="{3FCB63A3-B4A5-F397-1643-1FDBDE668F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DCF28812-7C3D-7416-38A7-9B3B1304CAC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9" name="Google Shape;129;p4:notes">
            <a:extLst>
              <a:ext uri="{FF2B5EF4-FFF2-40B4-BE49-F238E27FC236}">
                <a16:creationId xmlns:a16="http://schemas.microsoft.com/office/drawing/2014/main" id="{EEBB150C-5EB2-FEA5-4CF4-B3A7A5A787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:notes">
            <a:extLst>
              <a:ext uri="{FF2B5EF4-FFF2-40B4-BE49-F238E27FC236}">
                <a16:creationId xmlns:a16="http://schemas.microsoft.com/office/drawing/2014/main" id="{F0CBAFA7-EAE2-BAE9-6F80-6F9DE0125B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446188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>
          <a:extLst>
            <a:ext uri="{FF2B5EF4-FFF2-40B4-BE49-F238E27FC236}">
              <a16:creationId xmlns:a16="http://schemas.microsoft.com/office/drawing/2014/main" id="{BB000F10-A1B4-6D3A-0CF9-45A3BDCCD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>
            <a:extLst>
              <a:ext uri="{FF2B5EF4-FFF2-40B4-BE49-F238E27FC236}">
                <a16:creationId xmlns:a16="http://schemas.microsoft.com/office/drawing/2014/main" id="{771A9F2C-4D52-5C52-0CC3-21DF6C376E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29" name="Google Shape;129;p4:notes">
            <a:extLst>
              <a:ext uri="{FF2B5EF4-FFF2-40B4-BE49-F238E27FC236}">
                <a16:creationId xmlns:a16="http://schemas.microsoft.com/office/drawing/2014/main" id="{A94AF183-7C25-206C-3B6A-DBAC91AF55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:notes">
            <a:extLst>
              <a:ext uri="{FF2B5EF4-FFF2-40B4-BE49-F238E27FC236}">
                <a16:creationId xmlns:a16="http://schemas.microsoft.com/office/drawing/2014/main" id="{F4960094-D226-8E25-CF07-660E421704C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1318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 rot="5400000">
            <a:off x="3580606" y="-1875631"/>
            <a:ext cx="5030788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 rot="5400000">
            <a:off x="7285038" y="1828804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 rot="5400000">
            <a:off x="1697038" y="-812796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body" idx="1"/>
          </p:nvPr>
        </p:nvSpPr>
        <p:spPr>
          <a:xfrm>
            <a:off x="609600" y="1095375"/>
            <a:ext cx="10972800" cy="5030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0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0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1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body" idx="1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1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2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3"/>
          </p:nvPr>
        </p:nvSpPr>
        <p:spPr>
          <a:xfrm>
            <a:off x="6193369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body" idx="4"/>
          </p:nvPr>
        </p:nvSpPr>
        <p:spPr>
          <a:xfrm>
            <a:off x="6193369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2"/>
          </p:nvPr>
        </p:nvSpPr>
        <p:spPr>
          <a:xfrm>
            <a:off x="609602" y="1435103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6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609600" y="1095375"/>
            <a:ext cx="10972800" cy="5030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1524000" y="0"/>
            <a:ext cx="9144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/>
          <p:nvPr/>
        </p:nvSpPr>
        <p:spPr>
          <a:xfrm>
            <a:off x="5656780" y="851521"/>
            <a:ext cx="4638605" cy="5154967"/>
          </a:xfrm>
          <a:custGeom>
            <a:avLst/>
            <a:gdLst/>
            <a:ahLst/>
            <a:cxnLst/>
            <a:rect l="l" t="t" r="r" b="b"/>
            <a:pathLst>
              <a:path w="6184806" h="5154967" extrusionOk="0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rgbClr val="7F7F7F">
              <a:alpha val="14901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r="59916"/>
          <a:stretch/>
        </p:blipFill>
        <p:spPr>
          <a:xfrm>
            <a:off x="10235723" y="1230451"/>
            <a:ext cx="1956277" cy="209229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TITLE PAGE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"/>
          <p:cNvSpPr txBox="1">
            <a:spLocks noGrp="1"/>
          </p:cNvSpPr>
          <p:nvPr>
            <p:ph type="ctrTitle"/>
          </p:nvPr>
        </p:nvSpPr>
        <p:spPr>
          <a:xfrm>
            <a:off x="331286" y="-526757"/>
            <a:ext cx="10363200" cy="2076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2"/>
                </a:solidFill>
                <a:latin typeface="Garamond"/>
                <a:ea typeface="Garamond"/>
                <a:cs typeface="Garamond"/>
                <a:sym typeface="Garamond"/>
              </a:rPr>
              <a:t>SMART INDIA HACKATHON 2024</a:t>
            </a:r>
            <a:endParaRPr sz="4000" b="1" dirty="0">
              <a:solidFill>
                <a:schemeClr val="dk2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331286" y="1839572"/>
            <a:ext cx="9964200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 Statement ID – SIH1700</a:t>
            </a:r>
            <a:endParaRPr dirty="0"/>
          </a:p>
          <a:p>
            <a:pPr marL="285750" marR="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Problem Statement Title- Developing an AI based interactive Chatbot or virtual assistant for the Department of Justice’s Website</a:t>
            </a:r>
            <a:endParaRPr dirty="0"/>
          </a:p>
          <a:p>
            <a:pPr marL="285750" marR="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PS Category- Software</a:t>
            </a:r>
            <a:endParaRPr lang="en-US" dirty="0"/>
          </a:p>
          <a:p>
            <a:pPr marL="285750" marR="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Team Name (Registered on portal): </a:t>
            </a:r>
            <a:r>
              <a:rPr lang="en-US" sz="2000" b="1" dirty="0">
                <a:solidFill>
                  <a:schemeClr val="dk1"/>
                </a:solidFill>
              </a:rPr>
              <a:t>pip_install_error</a:t>
            </a:r>
            <a:endParaRPr sz="200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4" name="Google Shape;94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FA88F9E4-5012-5C39-DC87-E6F3B38A5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977C85A3-EC23-281F-1A9E-8FC31D8E00B4}"/>
              </a:ext>
            </a:extLst>
          </p:cNvPr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>
            <a:extLst>
              <a:ext uri="{FF2B5EF4-FFF2-40B4-BE49-F238E27FC236}">
                <a16:creationId xmlns:a16="http://schemas.microsoft.com/office/drawing/2014/main" id="{D2EAEC39-3670-0BB1-210C-3B27EB7D00B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Future Scope</a:t>
            </a:r>
            <a:endParaRPr dirty="0"/>
          </a:p>
        </p:txBody>
      </p:sp>
      <p:sp>
        <p:nvSpPr>
          <p:cNvPr id="135" name="Google Shape;135;p4">
            <a:extLst>
              <a:ext uri="{FF2B5EF4-FFF2-40B4-BE49-F238E27FC236}">
                <a16:creationId xmlns:a16="http://schemas.microsoft.com/office/drawing/2014/main" id="{4036123D-CAAC-E43A-A348-B370988885F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10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6" name="Google Shape;136;p4">
            <a:extLst>
              <a:ext uri="{FF2B5EF4-FFF2-40B4-BE49-F238E27FC236}">
                <a16:creationId xmlns:a16="http://schemas.microsoft.com/office/drawing/2014/main" id="{E8FCD02B-0833-BA79-8357-322BD6DFEC02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/>
          </a:p>
        </p:txBody>
      </p:sp>
      <p:pic>
        <p:nvPicPr>
          <p:cNvPr id="137" name="Google Shape;137;p4">
            <a:extLst>
              <a:ext uri="{FF2B5EF4-FFF2-40B4-BE49-F238E27FC236}">
                <a16:creationId xmlns:a16="http://schemas.microsoft.com/office/drawing/2014/main" id="{D03A90E5-27C2-181D-CDB3-B6FDBBBE914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 descr="Your startup LOGO">
            <a:extLst>
              <a:ext uri="{FF2B5EF4-FFF2-40B4-BE49-F238E27FC236}">
                <a16:creationId xmlns:a16="http://schemas.microsoft.com/office/drawing/2014/main" id="{DBB5C05D-F322-89A3-E654-021C9891F38B}"/>
              </a:ext>
            </a:extLst>
          </p:cNvPr>
          <p:cNvSpPr/>
          <p:nvPr/>
        </p:nvSpPr>
        <p:spPr>
          <a:xfrm>
            <a:off x="329773" y="120208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8A044-36E3-4DC6-4D07-D7AF4A519E59}"/>
              </a:ext>
            </a:extLst>
          </p:cNvPr>
          <p:cNvSpPr txBox="1"/>
          <p:nvPr/>
        </p:nvSpPr>
        <p:spPr>
          <a:xfrm>
            <a:off x="609600" y="1573904"/>
            <a:ext cx="11440886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Diversification to more government websites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Enhancing user experience and journey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Legal research engine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Scaling finetuning-based Retrieval Augmented Generation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Bias Reduction Algorithm</a:t>
            </a:r>
          </a:p>
        </p:txBody>
      </p:sp>
    </p:spTree>
    <p:extLst>
      <p:ext uri="{BB962C8B-B14F-4D97-AF65-F5344CB8AC3E}">
        <p14:creationId xmlns:p14="http://schemas.microsoft.com/office/powerpoint/2010/main" val="3418162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9A28C337-EEBD-49E2-BA61-FB2326AD5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B0E0338D-3368-0380-08F6-0F5240D01E5F}"/>
              </a:ext>
            </a:extLst>
          </p:cNvPr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>
            <a:extLst>
              <a:ext uri="{FF2B5EF4-FFF2-40B4-BE49-F238E27FC236}">
                <a16:creationId xmlns:a16="http://schemas.microsoft.com/office/drawing/2014/main" id="{719ECF8F-C5BF-D1FC-09DE-5EEEDDBC94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dirty="0"/>
          </a:p>
        </p:txBody>
      </p:sp>
      <p:sp>
        <p:nvSpPr>
          <p:cNvPr id="135" name="Google Shape;135;p4">
            <a:extLst>
              <a:ext uri="{FF2B5EF4-FFF2-40B4-BE49-F238E27FC236}">
                <a16:creationId xmlns:a16="http://schemas.microsoft.com/office/drawing/2014/main" id="{FFBBDC57-3767-6A90-99C9-DD9AEDCDB63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11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6" name="Google Shape;136;p4">
            <a:extLst>
              <a:ext uri="{FF2B5EF4-FFF2-40B4-BE49-F238E27FC236}">
                <a16:creationId xmlns:a16="http://schemas.microsoft.com/office/drawing/2014/main" id="{7A9D93A3-4515-C0D0-C6FC-5FA50F7A3A7E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/>
          </a:p>
        </p:txBody>
      </p:sp>
      <p:pic>
        <p:nvPicPr>
          <p:cNvPr id="137" name="Google Shape;137;p4">
            <a:extLst>
              <a:ext uri="{FF2B5EF4-FFF2-40B4-BE49-F238E27FC236}">
                <a16:creationId xmlns:a16="http://schemas.microsoft.com/office/drawing/2014/main" id="{7235BF7C-886E-F23F-DA6B-69F3700603F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 descr="Your startup LOGO">
            <a:extLst>
              <a:ext uri="{FF2B5EF4-FFF2-40B4-BE49-F238E27FC236}">
                <a16:creationId xmlns:a16="http://schemas.microsoft.com/office/drawing/2014/main" id="{680721E4-8081-5E47-852F-E218041F19FF}"/>
              </a:ext>
            </a:extLst>
          </p:cNvPr>
          <p:cNvSpPr/>
          <p:nvPr/>
        </p:nvSpPr>
        <p:spPr>
          <a:xfrm>
            <a:off x="329773" y="120208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64A478-A503-D86C-DE5F-202CD3CB3EDB}"/>
              </a:ext>
            </a:extLst>
          </p:cNvPr>
          <p:cNvSpPr txBox="1"/>
          <p:nvPr/>
        </p:nvSpPr>
        <p:spPr>
          <a:xfrm>
            <a:off x="721360" y="1397675"/>
            <a:ext cx="1052923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leverages AI to create an interactive chatbot for the Indian judicial system, providing citizens with accessible and accurate information on judicial appointments, case status, and legal procedures.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integrating data from the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DoJ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NJDG, and Indian Kanoon, and using advanced technologies like the Llama 1B model and RAG, the chatbot ensures context-aware responses.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features include multilingual support, dynamic case status retrieval, legal document assistance, and interactive visualizations.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initiative enhances transparency, empowers citizens, and aligns with the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DoJ's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mission to make the justice system more accessible and user-friendly.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013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3148AA91-5C98-9897-989B-3FAE861DE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306A483B-E766-6DAA-113A-EA3D4804E1DC}"/>
              </a:ext>
            </a:extLst>
          </p:cNvPr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4">
            <a:extLst>
              <a:ext uri="{FF2B5EF4-FFF2-40B4-BE49-F238E27FC236}">
                <a16:creationId xmlns:a16="http://schemas.microsoft.com/office/drawing/2014/main" id="{4C5162C2-1778-2BF7-DD1D-D2200BD31E7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12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6" name="Google Shape;136;p4">
            <a:extLst>
              <a:ext uri="{FF2B5EF4-FFF2-40B4-BE49-F238E27FC236}">
                <a16:creationId xmlns:a16="http://schemas.microsoft.com/office/drawing/2014/main" id="{F78692AA-7ED7-74C2-B9A8-D204DE01D7A1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/>
          </a:p>
        </p:txBody>
      </p:sp>
      <p:pic>
        <p:nvPicPr>
          <p:cNvPr id="137" name="Google Shape;137;p4">
            <a:extLst>
              <a:ext uri="{FF2B5EF4-FFF2-40B4-BE49-F238E27FC236}">
                <a16:creationId xmlns:a16="http://schemas.microsoft.com/office/drawing/2014/main" id="{B3F1F529-2BD2-0D6A-DCE4-4328FACD99F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 descr="Your startup LOGO">
            <a:extLst>
              <a:ext uri="{FF2B5EF4-FFF2-40B4-BE49-F238E27FC236}">
                <a16:creationId xmlns:a16="http://schemas.microsoft.com/office/drawing/2014/main" id="{209DF91D-FB8B-2E6F-2024-AAD70F6CA7BF}"/>
              </a:ext>
            </a:extLst>
          </p:cNvPr>
          <p:cNvSpPr/>
          <p:nvPr/>
        </p:nvSpPr>
        <p:spPr>
          <a:xfrm>
            <a:off x="329773" y="120208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59AB01-B025-C9A8-24BC-25B6D56FCDA8}"/>
              </a:ext>
            </a:extLst>
          </p:cNvPr>
          <p:cNvSpPr txBox="1"/>
          <p:nvPr/>
        </p:nvSpPr>
        <p:spPr>
          <a:xfrm>
            <a:off x="4335683" y="2049855"/>
            <a:ext cx="30836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</a:t>
            </a:r>
          </a:p>
          <a:p>
            <a:pPr algn="ctr"/>
            <a:r>
              <a:rPr lang="en-I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847212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title"/>
          </p:nvPr>
        </p:nvSpPr>
        <p:spPr>
          <a:xfrm>
            <a:off x="329775" y="1"/>
            <a:ext cx="109728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Abstract</a:t>
            </a:r>
            <a:endParaRPr dirty="0"/>
          </a:p>
        </p:txBody>
      </p:sp>
      <p:sp>
        <p:nvSpPr>
          <p:cNvPr id="103" name="Google Shape;103;p2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lt1"/>
                </a:solidFill>
              </a:rPr>
              <a:t>2</a:t>
            </a:fld>
            <a:endParaRPr b="1">
              <a:solidFill>
                <a:schemeClr val="lt1"/>
              </a:solidFill>
            </a:endParaRPr>
          </a:p>
        </p:txBody>
      </p:sp>
      <p:sp>
        <p:nvSpPr>
          <p:cNvPr id="104" name="Google Shape;104;p2"/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@SIH Idea submission- Template</a:t>
            </a:r>
            <a:endParaRPr/>
          </a:p>
        </p:txBody>
      </p:sp>
      <p:sp>
        <p:nvSpPr>
          <p:cNvPr id="105" name="Google Shape;105;p2" descr="Your startup LOGO"/>
          <p:cNvSpPr/>
          <p:nvPr/>
        </p:nvSpPr>
        <p:spPr>
          <a:xfrm>
            <a:off x="190365" y="34387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lang="en-IN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lang="en-IN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dk1"/>
                </a:solidFill>
              </a:rPr>
              <a:t>e</a:t>
            </a:r>
            <a:r>
              <a:rPr lang="en-IN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lang="en-IN" dirty="0"/>
          </a:p>
        </p:txBody>
      </p:sp>
      <p:pic>
        <p:nvPicPr>
          <p:cNvPr id="106" name="Google Shape;10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A50AE0-FEC7-09CD-BDFE-338AC481E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514" y="1095439"/>
            <a:ext cx="11485538" cy="438243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>
          <a:extLst>
            <a:ext uri="{FF2B5EF4-FFF2-40B4-BE49-F238E27FC236}">
              <a16:creationId xmlns:a16="http://schemas.microsoft.com/office/drawing/2014/main" id="{17129A94-ACF2-17F1-EEC7-7B88BB2AB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8AB36EDC-788C-9C37-C01F-4D0475EB81F9}"/>
              </a:ext>
            </a:extLst>
          </p:cNvPr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24F2AC63-5A16-A4C2-6ECD-EA0DD20BAD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9775" y="1"/>
            <a:ext cx="109728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Nyaya Sahay - Chatbot</a:t>
            </a:r>
            <a:endParaRPr dirty="0"/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4B820F0B-ED63-A059-FE1C-FED79E87151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lt1"/>
                </a:solidFill>
              </a:rPr>
              <a:t>3</a:t>
            </a:fld>
            <a:endParaRPr b="1">
              <a:solidFill>
                <a:schemeClr val="lt1"/>
              </a:solidFill>
            </a:endParaRPr>
          </a:p>
        </p:txBody>
      </p:sp>
      <p:sp>
        <p:nvSpPr>
          <p:cNvPr id="104" name="Google Shape;104;p2">
            <a:extLst>
              <a:ext uri="{FF2B5EF4-FFF2-40B4-BE49-F238E27FC236}">
                <a16:creationId xmlns:a16="http://schemas.microsoft.com/office/drawing/2014/main" id="{E0270A2C-1DAD-166F-07DA-FBB54450DD2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@SIH Idea submission- Template</a:t>
            </a:r>
            <a:endParaRPr/>
          </a:p>
        </p:txBody>
      </p:sp>
      <p:sp>
        <p:nvSpPr>
          <p:cNvPr id="105" name="Google Shape;105;p2" descr="Your startup LOGO">
            <a:extLst>
              <a:ext uri="{FF2B5EF4-FFF2-40B4-BE49-F238E27FC236}">
                <a16:creationId xmlns:a16="http://schemas.microsoft.com/office/drawing/2014/main" id="{52BF2BA5-5190-64ED-415C-143F0A011200}"/>
              </a:ext>
            </a:extLst>
          </p:cNvPr>
          <p:cNvSpPr/>
          <p:nvPr/>
        </p:nvSpPr>
        <p:spPr>
          <a:xfrm>
            <a:off x="190365" y="34387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dirty="0"/>
          </a:p>
        </p:txBody>
      </p:sp>
      <p:pic>
        <p:nvPicPr>
          <p:cNvPr id="106" name="Google Shape;106;p2">
            <a:extLst>
              <a:ext uri="{FF2B5EF4-FFF2-40B4-BE49-F238E27FC236}">
                <a16:creationId xmlns:a16="http://schemas.microsoft.com/office/drawing/2014/main" id="{72AAF397-B1E7-1517-18DF-17F4F9AF041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8D5C94-DA12-A198-279F-C6B7D9A1B2E4}"/>
              </a:ext>
            </a:extLst>
          </p:cNvPr>
          <p:cNvSpPr txBox="1"/>
          <p:nvPr/>
        </p:nvSpPr>
        <p:spPr>
          <a:xfrm>
            <a:off x="483975" y="1239147"/>
            <a:ext cx="1153245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Justice (</a:t>
            </a:r>
            <a:r>
              <a:rPr 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DoJ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under the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Ministry of Law &amp; Justice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is a critical institution in the Indian legal framework. It is responsible for overseeing judicial reforms, improving infrastructure for the judiciary, and ensuring access to legal aid across the country. 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DoJ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also instrumental in promoting initiatives such as the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eCourts Project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Fast-Track Courts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expedite the judicial process and improve the efficiency of the justice system.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Citizens face difficulties accessing timely, relevant, and understandable legal information due to complex judicial processes and overwhelming data.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lack of accessibility undermines public trust in the legal system and hinders the efficient navigation of judicial procedures.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AI-powered chatbot will provide a user-friendly, real-time interface for accessing judicial information related to the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DoJ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Natural Language Processing (NLP), it will help users easily understand complex legal processes and access critical data quickly.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endParaRPr lang="en-IN" sz="2200" dirty="0"/>
          </a:p>
        </p:txBody>
      </p:sp>
    </p:spTree>
    <p:extLst>
      <p:ext uri="{BB962C8B-B14F-4D97-AF65-F5344CB8AC3E}">
        <p14:creationId xmlns:p14="http://schemas.microsoft.com/office/powerpoint/2010/main" val="526224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>
          <a:extLst>
            <a:ext uri="{FF2B5EF4-FFF2-40B4-BE49-F238E27FC236}">
              <a16:creationId xmlns:a16="http://schemas.microsoft.com/office/drawing/2014/main" id="{A88AD8DB-03B2-902B-7711-C8C475B11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">
            <a:extLst>
              <a:ext uri="{FF2B5EF4-FFF2-40B4-BE49-F238E27FC236}">
                <a16:creationId xmlns:a16="http://schemas.microsoft.com/office/drawing/2014/main" id="{6A39569F-F036-6CC8-E9CE-75A40343DA54}"/>
              </a:ext>
            </a:extLst>
          </p:cNvPr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>
            <a:extLst>
              <a:ext uri="{FF2B5EF4-FFF2-40B4-BE49-F238E27FC236}">
                <a16:creationId xmlns:a16="http://schemas.microsoft.com/office/drawing/2014/main" id="{ABF3A286-1D6B-3BA9-616F-FD8BB118DE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29775" y="1"/>
            <a:ext cx="10972800" cy="7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Survey</a:t>
            </a:r>
            <a:endParaRPr dirty="0"/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08582FD0-65CF-1DFF-C723-3EF59343988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lt1"/>
                </a:solidFill>
              </a:rPr>
              <a:t>4</a:t>
            </a:fld>
            <a:endParaRPr b="1">
              <a:solidFill>
                <a:schemeClr val="lt1"/>
              </a:solidFill>
            </a:endParaRPr>
          </a:p>
        </p:txBody>
      </p:sp>
      <p:sp>
        <p:nvSpPr>
          <p:cNvPr id="104" name="Google Shape;104;p2">
            <a:extLst>
              <a:ext uri="{FF2B5EF4-FFF2-40B4-BE49-F238E27FC236}">
                <a16:creationId xmlns:a16="http://schemas.microsoft.com/office/drawing/2014/main" id="{82E32DD5-5B28-A8A0-B3ED-4816BC73BB43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@SIH Idea submission- Template</a:t>
            </a:r>
            <a:endParaRPr/>
          </a:p>
        </p:txBody>
      </p:sp>
      <p:sp>
        <p:nvSpPr>
          <p:cNvPr id="105" name="Google Shape;105;p2" descr="Your startup LOGO">
            <a:extLst>
              <a:ext uri="{FF2B5EF4-FFF2-40B4-BE49-F238E27FC236}">
                <a16:creationId xmlns:a16="http://schemas.microsoft.com/office/drawing/2014/main" id="{471CFB28-F8A6-EA64-ECA2-8172598B7931}"/>
              </a:ext>
            </a:extLst>
          </p:cNvPr>
          <p:cNvSpPr/>
          <p:nvPr/>
        </p:nvSpPr>
        <p:spPr>
          <a:xfrm>
            <a:off x="190365" y="34387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dirty="0"/>
          </a:p>
        </p:txBody>
      </p:sp>
      <p:pic>
        <p:nvPicPr>
          <p:cNvPr id="106" name="Google Shape;106;p2">
            <a:extLst>
              <a:ext uri="{FF2B5EF4-FFF2-40B4-BE49-F238E27FC236}">
                <a16:creationId xmlns:a16="http://schemas.microsoft.com/office/drawing/2014/main" id="{4179A591-1725-75BF-82EA-239A714B4D8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D00ED4-E131-6721-1863-EF456445C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297" y="744772"/>
            <a:ext cx="10053403" cy="589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221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f581a10589_0_73"/>
          <p:cNvSpPr/>
          <p:nvPr/>
        </p:nvSpPr>
        <p:spPr>
          <a:xfrm>
            <a:off x="0" y="6426900"/>
            <a:ext cx="12192000" cy="431100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g2f581a10589_0_73"/>
          <p:cNvSpPr txBox="1">
            <a:spLocks noGrp="1"/>
          </p:cNvSpPr>
          <p:nvPr>
            <p:ph type="title"/>
          </p:nvPr>
        </p:nvSpPr>
        <p:spPr>
          <a:xfrm>
            <a:off x="483450" y="-2347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System Architecture</a:t>
            </a:r>
            <a:endParaRPr dirty="0"/>
          </a:p>
        </p:txBody>
      </p:sp>
      <p:sp>
        <p:nvSpPr>
          <p:cNvPr id="116" name="Google Shape;116;g2f581a10589_0_73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b="1">
                <a:solidFill>
                  <a:schemeClr val="lt1"/>
                </a:solidFill>
              </a:rPr>
              <a:t>5</a:t>
            </a:fld>
            <a:endParaRPr b="1">
              <a:solidFill>
                <a:schemeClr val="lt1"/>
              </a:solidFill>
            </a:endParaRPr>
          </a:p>
        </p:txBody>
      </p:sp>
      <p:sp>
        <p:nvSpPr>
          <p:cNvPr id="117" name="Google Shape;117;g2f581a10589_0_73"/>
          <p:cNvSpPr txBox="1">
            <a:spLocks noGrp="1"/>
          </p:cNvSpPr>
          <p:nvPr>
            <p:ph type="ftr" idx="11"/>
          </p:nvPr>
        </p:nvSpPr>
        <p:spPr>
          <a:xfrm>
            <a:off x="4558900" y="6506401"/>
            <a:ext cx="3204000" cy="27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1"/>
                </a:solidFill>
              </a:rPr>
              <a:t>@SIH Idea submission- Template</a:t>
            </a:r>
            <a:endParaRPr/>
          </a:p>
        </p:txBody>
      </p:sp>
      <p:pic>
        <p:nvPicPr>
          <p:cNvPr id="118" name="Google Shape;118;g2f581a10589_0_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37982" y="-50652"/>
            <a:ext cx="1912494" cy="9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g2f581a10589_0_73" descr="Your startup LOGO"/>
          <p:cNvSpPr/>
          <p:nvPr/>
        </p:nvSpPr>
        <p:spPr>
          <a:xfrm>
            <a:off x="141514" y="120208"/>
            <a:ext cx="1251900" cy="807300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09ECAD-432C-A755-844B-04FDD0C837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86" y="908300"/>
            <a:ext cx="9857614" cy="524774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41C257FC-1DC2-7A7E-4F27-E651B3C562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B259B184-2E4D-2FE6-2F76-D1BDF32F7DA7}"/>
              </a:ext>
            </a:extLst>
          </p:cNvPr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>
            <a:extLst>
              <a:ext uri="{FF2B5EF4-FFF2-40B4-BE49-F238E27FC236}">
                <a16:creationId xmlns:a16="http://schemas.microsoft.com/office/drawing/2014/main" id="{0B56D9A9-0905-D3E1-406C-AE2CCCD2CA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Implementation</a:t>
            </a:r>
            <a:endParaRPr dirty="0"/>
          </a:p>
        </p:txBody>
      </p:sp>
      <p:sp>
        <p:nvSpPr>
          <p:cNvPr id="135" name="Google Shape;135;p4">
            <a:extLst>
              <a:ext uri="{FF2B5EF4-FFF2-40B4-BE49-F238E27FC236}">
                <a16:creationId xmlns:a16="http://schemas.microsoft.com/office/drawing/2014/main" id="{A33DA0A1-3E23-0309-72CC-A0FE4A93E4F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6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6" name="Google Shape;136;p4">
            <a:extLst>
              <a:ext uri="{FF2B5EF4-FFF2-40B4-BE49-F238E27FC236}">
                <a16:creationId xmlns:a16="http://schemas.microsoft.com/office/drawing/2014/main" id="{E1407B85-B804-5E8B-B2FC-1A9679AC027D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/>
          </a:p>
        </p:txBody>
      </p:sp>
      <p:pic>
        <p:nvPicPr>
          <p:cNvPr id="137" name="Google Shape;137;p4">
            <a:extLst>
              <a:ext uri="{FF2B5EF4-FFF2-40B4-BE49-F238E27FC236}">
                <a16:creationId xmlns:a16="http://schemas.microsoft.com/office/drawing/2014/main" id="{439EBC3B-6D84-E5BB-E785-15587F15B88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 descr="Your startup LOGO">
            <a:extLst>
              <a:ext uri="{FF2B5EF4-FFF2-40B4-BE49-F238E27FC236}">
                <a16:creationId xmlns:a16="http://schemas.microsoft.com/office/drawing/2014/main" id="{6DAAC9C4-AB31-F386-967B-0F049E7D5941}"/>
              </a:ext>
            </a:extLst>
          </p:cNvPr>
          <p:cNvSpPr/>
          <p:nvPr/>
        </p:nvSpPr>
        <p:spPr>
          <a:xfrm>
            <a:off x="329773" y="120208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lang="en-US" dirty="0"/>
          </a:p>
        </p:txBody>
      </p:sp>
      <p:sp>
        <p:nvSpPr>
          <p:cNvPr id="2" name="Freeform 4">
            <a:extLst>
              <a:ext uri="{FF2B5EF4-FFF2-40B4-BE49-F238E27FC236}">
                <a16:creationId xmlns:a16="http://schemas.microsoft.com/office/drawing/2014/main" id="{E0B6ED02-FD51-F907-8A08-792DEE329C90}"/>
              </a:ext>
            </a:extLst>
          </p:cNvPr>
          <p:cNvSpPr/>
          <p:nvPr/>
        </p:nvSpPr>
        <p:spPr>
          <a:xfrm>
            <a:off x="421213" y="1032366"/>
            <a:ext cx="6467267" cy="5217572"/>
          </a:xfrm>
          <a:custGeom>
            <a:avLst/>
            <a:gdLst/>
            <a:ahLst/>
            <a:cxnLst/>
            <a:rect l="l" t="t" r="r" b="b"/>
            <a:pathLst>
              <a:path w="9610949" h="6413912">
                <a:moveTo>
                  <a:pt x="0" y="0"/>
                </a:moveTo>
                <a:lnTo>
                  <a:pt x="9610949" y="0"/>
                </a:lnTo>
                <a:lnTo>
                  <a:pt x="9610949" y="6413912"/>
                </a:lnTo>
                <a:lnTo>
                  <a:pt x="0" y="64139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2958" t="-42403" r="-1401" b="-14448"/>
            </a:stretch>
          </a:blipFill>
        </p:spPr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43F7A9-FD98-2172-41E4-C9558B08F2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6150" y="1200199"/>
            <a:ext cx="5384336" cy="485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103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/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/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Results of Chatbot</a:t>
            </a:r>
            <a:endParaRPr dirty="0"/>
          </a:p>
        </p:txBody>
      </p:sp>
      <p:sp>
        <p:nvSpPr>
          <p:cNvPr id="135" name="Google Shape;135;p4"/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7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6" name="Google Shape;136;p4"/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/>
          </a:p>
        </p:txBody>
      </p:sp>
      <p:pic>
        <p:nvPicPr>
          <p:cNvPr id="137" name="Google Shape;13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 descr="Your startup LOGO"/>
          <p:cNvSpPr/>
          <p:nvPr/>
        </p:nvSpPr>
        <p:spPr>
          <a:xfrm>
            <a:off x="329773" y="120208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AA9950-CA4C-9B6B-B32F-18A55F8F91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514" y="1015393"/>
            <a:ext cx="5756366" cy="51303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483B63D-FCB4-B22D-1126-DB6A437B1C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5974" y="1040118"/>
            <a:ext cx="6203405" cy="5130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3FFB5D-F63E-4B91-1F69-E68A93544F8D}"/>
              </a:ext>
            </a:extLst>
          </p:cNvPr>
          <p:cNvSpPr txBox="1"/>
          <p:nvPr/>
        </p:nvSpPr>
        <p:spPr>
          <a:xfrm>
            <a:off x="1990845" y="6065797"/>
            <a:ext cx="14718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 Home page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C54195-E0B1-0964-E7DA-5EF55C140D0E}"/>
              </a:ext>
            </a:extLst>
          </p:cNvPr>
          <p:cNvSpPr txBox="1"/>
          <p:nvPr/>
        </p:nvSpPr>
        <p:spPr>
          <a:xfrm>
            <a:off x="8301738" y="6115246"/>
            <a:ext cx="21499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2. Document download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953FA116-7BBC-967F-B9F1-C8EC34BB2B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4EE20506-8F41-0A46-9941-D670CEE16439}"/>
              </a:ext>
            </a:extLst>
          </p:cNvPr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>
            <a:extLst>
              <a:ext uri="{FF2B5EF4-FFF2-40B4-BE49-F238E27FC236}">
                <a16:creationId xmlns:a16="http://schemas.microsoft.com/office/drawing/2014/main" id="{1FABE1EC-8AAF-BE6E-FF04-3C8BE6ACAB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Results of Chatbot</a:t>
            </a:r>
            <a:endParaRPr dirty="0"/>
          </a:p>
        </p:txBody>
      </p:sp>
      <p:sp>
        <p:nvSpPr>
          <p:cNvPr id="135" name="Google Shape;135;p4">
            <a:extLst>
              <a:ext uri="{FF2B5EF4-FFF2-40B4-BE49-F238E27FC236}">
                <a16:creationId xmlns:a16="http://schemas.microsoft.com/office/drawing/2014/main" id="{A720311A-AE2D-CDD7-DBF7-496998E50A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8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6" name="Google Shape;136;p4">
            <a:extLst>
              <a:ext uri="{FF2B5EF4-FFF2-40B4-BE49-F238E27FC236}">
                <a16:creationId xmlns:a16="http://schemas.microsoft.com/office/drawing/2014/main" id="{63CF3F7B-9FF3-1504-3E0C-B0724467A1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/>
          </a:p>
        </p:txBody>
      </p:sp>
      <p:pic>
        <p:nvPicPr>
          <p:cNvPr id="137" name="Google Shape;137;p4">
            <a:extLst>
              <a:ext uri="{FF2B5EF4-FFF2-40B4-BE49-F238E27FC236}">
                <a16:creationId xmlns:a16="http://schemas.microsoft.com/office/drawing/2014/main" id="{500E10F3-9CC2-9729-37C0-832CE5E490C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 descr="Your startup LOGO">
            <a:extLst>
              <a:ext uri="{FF2B5EF4-FFF2-40B4-BE49-F238E27FC236}">
                <a16:creationId xmlns:a16="http://schemas.microsoft.com/office/drawing/2014/main" id="{7446E45E-B3FD-5672-278D-65C74CBA114C}"/>
              </a:ext>
            </a:extLst>
          </p:cNvPr>
          <p:cNvSpPr/>
          <p:nvPr/>
        </p:nvSpPr>
        <p:spPr>
          <a:xfrm>
            <a:off x="329773" y="120208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A505F7-51AF-99F6-C23B-F59A29604F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27542"/>
            <a:ext cx="12050486" cy="52593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DD31B7-B360-F98E-A76E-B9049F7EFC7B}"/>
              </a:ext>
            </a:extLst>
          </p:cNvPr>
          <p:cNvSpPr txBox="1"/>
          <p:nvPr/>
        </p:nvSpPr>
        <p:spPr>
          <a:xfrm>
            <a:off x="1261640" y="6065797"/>
            <a:ext cx="17107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3. General Query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73C3DD-7AC8-3F4D-1081-FA12C6F3CF43}"/>
              </a:ext>
            </a:extLst>
          </p:cNvPr>
          <p:cNvSpPr txBox="1"/>
          <p:nvPr/>
        </p:nvSpPr>
        <p:spPr>
          <a:xfrm>
            <a:off x="5070416" y="6046985"/>
            <a:ext cx="1499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4. Case status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48DAEC-45B8-F876-CB89-66BAADF0331A}"/>
              </a:ext>
            </a:extLst>
          </p:cNvPr>
          <p:cNvSpPr txBox="1"/>
          <p:nvPr/>
        </p:nvSpPr>
        <p:spPr>
          <a:xfrm>
            <a:off x="9294470" y="6033040"/>
            <a:ext cx="1957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5. Case status output</a:t>
            </a:r>
          </a:p>
        </p:txBody>
      </p:sp>
    </p:spTree>
    <p:extLst>
      <p:ext uri="{BB962C8B-B14F-4D97-AF65-F5344CB8AC3E}">
        <p14:creationId xmlns:p14="http://schemas.microsoft.com/office/powerpoint/2010/main" val="2695399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095F03F3-6C6D-F712-076E-A2DEAAEE77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">
            <a:extLst>
              <a:ext uri="{FF2B5EF4-FFF2-40B4-BE49-F238E27FC236}">
                <a16:creationId xmlns:a16="http://schemas.microsoft.com/office/drawing/2014/main" id="{3B5E9869-49FD-F521-6064-9CF6AAA86D72}"/>
              </a:ext>
            </a:extLst>
          </p:cNvPr>
          <p:cNvSpPr/>
          <p:nvPr/>
        </p:nvSpPr>
        <p:spPr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dist="23000" dir="5400000" rotWithShape="0">
              <a:srgbClr val="808080">
                <a:alpha val="3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95373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>
            <a:extLst>
              <a:ext uri="{FF2B5EF4-FFF2-40B4-BE49-F238E27FC236}">
                <a16:creationId xmlns:a16="http://schemas.microsoft.com/office/drawing/2014/main" id="{961678B3-9122-D2EC-401F-0C2F170CFD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9600" y="-47625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endParaRPr dirty="0"/>
          </a:p>
        </p:txBody>
      </p:sp>
      <p:sp>
        <p:nvSpPr>
          <p:cNvPr id="135" name="Google Shape;135;p4">
            <a:extLst>
              <a:ext uri="{FF2B5EF4-FFF2-40B4-BE49-F238E27FC236}">
                <a16:creationId xmlns:a16="http://schemas.microsoft.com/office/drawing/2014/main" id="{5E2B85A5-A861-C179-3F65-BAED1DE48CC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fld id="{00000000-1234-1234-1234-123412341234}" type="slidenum">
              <a:rPr lang="en-US" sz="1200" b="1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9</a:t>
            </a:fld>
            <a:endParaRPr sz="1200" b="1" i="0" u="none" strike="noStrike" cap="none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6" name="Google Shape;136;p4">
            <a:extLst>
              <a:ext uri="{FF2B5EF4-FFF2-40B4-BE49-F238E27FC236}">
                <a16:creationId xmlns:a16="http://schemas.microsoft.com/office/drawing/2014/main" id="{744A5DC6-8F19-CE7D-2CC2-7FEE8ABABF4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648200" y="6356353"/>
            <a:ext cx="32040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swald"/>
              <a:buNone/>
            </a:pPr>
            <a:r>
              <a:rPr lang="en-US" sz="12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@SIH Idea submission- Template</a:t>
            </a:r>
            <a:endParaRPr/>
          </a:p>
        </p:txBody>
      </p:sp>
      <p:pic>
        <p:nvPicPr>
          <p:cNvPr id="137" name="Google Shape;137;p4">
            <a:extLst>
              <a:ext uri="{FF2B5EF4-FFF2-40B4-BE49-F238E27FC236}">
                <a16:creationId xmlns:a16="http://schemas.microsoft.com/office/drawing/2014/main" id="{BFD17696-70FE-4484-379B-1AC77A3170A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" descr="Your startup LOGO">
            <a:extLst>
              <a:ext uri="{FF2B5EF4-FFF2-40B4-BE49-F238E27FC236}">
                <a16:creationId xmlns:a16="http://schemas.microsoft.com/office/drawing/2014/main" id="{72505F0F-0678-DD3E-9F8B-FA5C36AE736E}"/>
              </a:ext>
            </a:extLst>
          </p:cNvPr>
          <p:cNvSpPr/>
          <p:nvPr/>
        </p:nvSpPr>
        <p:spPr>
          <a:xfrm>
            <a:off x="329773" y="120208"/>
            <a:ext cx="1251857" cy="807334"/>
          </a:xfrm>
          <a:prstGeom prst="ellipse">
            <a:avLst/>
          </a:prstGeom>
          <a:solidFill>
            <a:schemeClr val="lt1"/>
          </a:solidFill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pip_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install_</a:t>
            </a:r>
            <a:endParaRPr lang="en-US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e</a:t>
            </a:r>
            <a:r>
              <a:rPr lang="en-US" sz="1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rror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6E52CE-222F-E052-0CD6-AE6099B8A0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76652"/>
            <a:ext cx="12191999" cy="410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810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513</Words>
  <Application>Microsoft Office PowerPoint</Application>
  <PresentationFormat>Widescreen</PresentationFormat>
  <Paragraphs>106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Times New Roman</vt:lpstr>
      <vt:lpstr>Garamond</vt:lpstr>
      <vt:lpstr>Oswald</vt:lpstr>
      <vt:lpstr>Calibri</vt:lpstr>
      <vt:lpstr>Arial</vt:lpstr>
      <vt:lpstr>Wingdings</vt:lpstr>
      <vt:lpstr>Office Theme</vt:lpstr>
      <vt:lpstr>SMART INDIA HACKATHON 2024</vt:lpstr>
      <vt:lpstr>Abstract</vt:lpstr>
      <vt:lpstr>Nyaya Sahay - Chatbot</vt:lpstr>
      <vt:lpstr>Survey</vt:lpstr>
      <vt:lpstr>System Architecture</vt:lpstr>
      <vt:lpstr>Implementation</vt:lpstr>
      <vt:lpstr>Results of Chatbot</vt:lpstr>
      <vt:lpstr>Results of Chatbot</vt:lpstr>
      <vt:lpstr>Features</vt:lpstr>
      <vt:lpstr>Future Scope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Crowdfunder</dc:creator>
  <cp:lastModifiedBy>Jeel  Doshi - 60004230273</cp:lastModifiedBy>
  <cp:revision>16</cp:revision>
  <dcterms:created xsi:type="dcterms:W3CDTF">2013-12-12T18:46:50Z</dcterms:created>
  <dcterms:modified xsi:type="dcterms:W3CDTF">2024-12-12T11:41:19Z</dcterms:modified>
</cp:coreProperties>
</file>